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0" r:id="rId1"/>
    <p:sldMasterId id="2147483671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5A4A2A-0D6D-4D25-A1C7-23FE73CD9432}">
  <a:tblStyle styleId="{AA5A4A2A-0D6D-4D25-A1C7-23FE73CD94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63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31202dc39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31202dc39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fe911446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fe911446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fe911446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fe911446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ce7ae5cc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ce7ae5cca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ce7ae5cca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ce7ae5cca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fe911446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fe911446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fe9114466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fe9114466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fe911446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fe911446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4ee2505210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4ee2505210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4ce7ae5cca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4ce7ae5cca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학습을 사용하여 어떤 알고리즘을 만들자고 하면 이러한 파이프라인을 따른다고 볼 수 있을 것 같습니다. 강의에서는 주로 Model &amp; Learning 부분을 다룬다고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 그림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ee2505210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4ee2505210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ce7ae5cca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ce7ae5cca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fe222ed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fe222ed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학습을 사용하여 어떤 알고리즘을 만들자고 하면 이러한 파이프라인을 따른다고 볼 수 있을 것 같습니다. 강의에서는 주로 Model &amp; Learning 부분을 다룬다고 보시면 될 것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 그림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ce7ae5cca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ce7ae5cca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fe911446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fe911446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fe911446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fe911446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ee2505210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ee2505210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ce7ae5cc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ce7ae5cc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ce7ae5cc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ce7ae5cc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hyung_SNU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453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hyung_SNU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11700" y="2453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" name="Google Shape;5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04087" y="3797225"/>
            <a:ext cx="3535830" cy="79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311700" y="167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891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167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891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  <a:defRPr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libri"/>
              <a:buChar char="■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host.robots.ox.ac.uk/pascal/VOC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presentations.cocodataset.org/COCO17-Invited-PanopticAlexKirillov.pdf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Fully Convolutional Networks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>
            <a:spLocks noGrp="1"/>
          </p:cNvSpPr>
          <p:nvPr>
            <p:ph type="title"/>
          </p:nvPr>
        </p:nvSpPr>
        <p:spPr>
          <a:xfrm>
            <a:off x="311700" y="167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Convolution</a:t>
            </a:r>
            <a:endParaRPr b="1"/>
          </a:p>
        </p:txBody>
      </p:sp>
      <p:sp>
        <p:nvSpPr>
          <p:cNvPr id="270" name="Google Shape;270;p35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8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71" name="Google Shape;27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72" name="Google Shape;27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575" y="858887"/>
            <a:ext cx="7002850" cy="38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5"/>
          <p:cNvSpPr txBox="1"/>
          <p:nvPr/>
        </p:nvSpPr>
        <p:spPr>
          <a:xfrm>
            <a:off x="6817350" y="2671525"/>
            <a:ext cx="4656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5"/>
          <p:cNvSpPr txBox="1"/>
          <p:nvPr/>
        </p:nvSpPr>
        <p:spPr>
          <a:xfrm>
            <a:off x="7346650" y="2671525"/>
            <a:ext cx="4656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5"/>
          <p:cNvSpPr txBox="1"/>
          <p:nvPr/>
        </p:nvSpPr>
        <p:spPr>
          <a:xfrm>
            <a:off x="1070575" y="1693250"/>
            <a:ext cx="1068900" cy="14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5"/>
          <p:cNvSpPr txBox="1"/>
          <p:nvPr/>
        </p:nvSpPr>
        <p:spPr>
          <a:xfrm>
            <a:off x="2686200" y="1693250"/>
            <a:ext cx="1068900" cy="14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5"/>
          <p:cNvSpPr txBox="1"/>
          <p:nvPr/>
        </p:nvSpPr>
        <p:spPr>
          <a:xfrm>
            <a:off x="2139475" y="1748725"/>
            <a:ext cx="1068900" cy="14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>
            <a:spLocks noGrp="1"/>
          </p:cNvSpPr>
          <p:nvPr>
            <p:ph type="title"/>
          </p:nvPr>
        </p:nvSpPr>
        <p:spPr>
          <a:xfrm>
            <a:off x="311700" y="167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Deconvolution</a:t>
            </a:r>
            <a:endParaRPr b="1"/>
          </a:p>
        </p:txBody>
      </p:sp>
      <p:sp>
        <p:nvSpPr>
          <p:cNvPr id="283" name="Google Shape;283;p36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8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84" name="Google Shape;28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85" name="Google Shape;28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1686" y="847675"/>
            <a:ext cx="6300626" cy="389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>
            <a:spLocks noGrp="1"/>
          </p:cNvSpPr>
          <p:nvPr>
            <p:ph type="title"/>
          </p:nvPr>
        </p:nvSpPr>
        <p:spPr>
          <a:xfrm>
            <a:off x="311700" y="167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Bilinear Interpolation Filter</a:t>
            </a:r>
            <a:endParaRPr b="1"/>
          </a:p>
        </p:txBody>
      </p:sp>
      <p:sp>
        <p:nvSpPr>
          <p:cNvPr id="291" name="Google Shape;291;p37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8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Bilinear interpolation filter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Same filter for every class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No filter learning!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does the decoding work?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decoding filter is fixed.</a:t>
            </a:r>
            <a:endParaRPr sz="16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/>
              <a:t>Fining-tuning convolutional layers of the network with segmentation ground-truth.</a:t>
            </a:r>
            <a:br>
              <a:rPr lang="en" sz="1600"/>
            </a:br>
            <a:br>
              <a:rPr lang="en"/>
            </a:br>
            <a:endParaRPr/>
          </a:p>
        </p:txBody>
      </p:sp>
      <p:sp>
        <p:nvSpPr>
          <p:cNvPr id="292" name="Google Shape;29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93" name="Google Shape;2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237" y="2781310"/>
            <a:ext cx="1740875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 txBox="1"/>
          <p:nvPr/>
        </p:nvSpPr>
        <p:spPr>
          <a:xfrm>
            <a:off x="1475825" y="4381485"/>
            <a:ext cx="18537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</a:rPr>
              <a:t>64x64 bilinear interpolation filter</a:t>
            </a:r>
            <a:endParaRPr b="1">
              <a:solidFill>
                <a:srgbClr val="0000FF"/>
              </a:solidFill>
            </a:endParaRPr>
          </a:p>
        </p:txBody>
      </p:sp>
      <p:pic>
        <p:nvPicPr>
          <p:cNvPr id="295" name="Google Shape;295;p37" descr="\text{seg}(\mathbf{x}) = d \circ c(\mathbf{x})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938" y="2901325"/>
            <a:ext cx="1751724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/>
        </p:nvSpPr>
        <p:spPr>
          <a:xfrm>
            <a:off x="3834205" y="3640454"/>
            <a:ext cx="7440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</a:rPr>
              <a:t>Fixed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297" name="Google Shape;297;p37"/>
          <p:cNvSpPr txBox="1"/>
          <p:nvPr/>
        </p:nvSpPr>
        <p:spPr>
          <a:xfrm>
            <a:off x="5152485" y="3640450"/>
            <a:ext cx="22032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</a:rPr>
              <a:t>Pretrained on ImageNet</a:t>
            </a:r>
            <a:endParaRPr b="1">
              <a:solidFill>
                <a:srgbClr val="0000FF"/>
              </a:solidFill>
            </a:endParaRPr>
          </a:p>
        </p:txBody>
      </p:sp>
      <p:cxnSp>
        <p:nvCxnSpPr>
          <p:cNvPr id="298" name="Google Shape;298;p37"/>
          <p:cNvCxnSpPr>
            <a:stCxn id="296" idx="0"/>
          </p:cNvCxnSpPr>
          <p:nvPr/>
        </p:nvCxnSpPr>
        <p:spPr>
          <a:xfrm rot="10800000" flipH="1">
            <a:off x="4206205" y="3218954"/>
            <a:ext cx="554700" cy="4215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9" name="Google Shape;299;p37"/>
          <p:cNvCxnSpPr>
            <a:stCxn id="297" idx="0"/>
          </p:cNvCxnSpPr>
          <p:nvPr/>
        </p:nvCxnSpPr>
        <p:spPr>
          <a:xfrm rot="10800000">
            <a:off x="5138385" y="3209950"/>
            <a:ext cx="1115700" cy="4305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0" name="Google Shape;300;p37"/>
          <p:cNvSpPr txBox="1"/>
          <p:nvPr/>
        </p:nvSpPr>
        <p:spPr>
          <a:xfrm>
            <a:off x="4966663" y="4039325"/>
            <a:ext cx="2701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Fine-tuned for segmentation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 txBox="1">
            <a:spLocks noGrp="1"/>
          </p:cNvSpPr>
          <p:nvPr>
            <p:ph type="title"/>
          </p:nvPr>
        </p:nvSpPr>
        <p:spPr>
          <a:xfrm>
            <a:off x="311700" y="167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Bilinear Interpolation Filter &amp; Deconvolution</a:t>
            </a:r>
            <a:endParaRPr b="1"/>
          </a:p>
        </p:txBody>
      </p:sp>
      <p:sp>
        <p:nvSpPr>
          <p:cNvPr id="306" name="Google Shape;306;p38"/>
          <p:cNvSpPr txBox="1">
            <a:spLocks noGrp="1"/>
          </p:cNvSpPr>
          <p:nvPr>
            <p:ph type="body" idx="1"/>
          </p:nvPr>
        </p:nvSpPr>
        <p:spPr>
          <a:xfrm>
            <a:off x="36042" y="847675"/>
            <a:ext cx="8520600" cy="38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07" name="Google Shape;30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08" name="Google Shape;308;p38"/>
          <p:cNvPicPr preferRelativeResize="0"/>
          <p:nvPr/>
        </p:nvPicPr>
        <p:blipFill rotWithShape="1">
          <a:blip r:embed="rId3">
            <a:alphaModFix/>
          </a:blip>
          <a:srcRect b="11103"/>
          <a:stretch/>
        </p:blipFill>
        <p:spPr>
          <a:xfrm>
            <a:off x="36050" y="847675"/>
            <a:ext cx="6300626" cy="345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8"/>
          <p:cNvPicPr preferRelativeResize="0"/>
          <p:nvPr/>
        </p:nvPicPr>
        <p:blipFill rotWithShape="1">
          <a:blip r:embed="rId4">
            <a:alphaModFix/>
          </a:blip>
          <a:srcRect l="4607" t="4969" r="4160" b="4508"/>
          <a:stretch/>
        </p:blipFill>
        <p:spPr>
          <a:xfrm>
            <a:off x="3655842" y="1554725"/>
            <a:ext cx="1641650" cy="15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768546"/>
            <a:ext cx="9143998" cy="37495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8"/>
          <p:cNvSpPr/>
          <p:nvPr/>
        </p:nvSpPr>
        <p:spPr>
          <a:xfrm rot="2700000">
            <a:off x="4277645" y="2149757"/>
            <a:ext cx="349594" cy="349594"/>
          </a:xfrm>
          <a:prstGeom prst="plus">
            <a:avLst>
              <a:gd name="adj" fmla="val 45819"/>
            </a:avLst>
          </a:prstGeom>
          <a:solidFill>
            <a:srgbClr val="FF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8"/>
          <p:cNvSpPr/>
          <p:nvPr/>
        </p:nvSpPr>
        <p:spPr>
          <a:xfrm rot="2700000">
            <a:off x="5323720" y="2173132"/>
            <a:ext cx="349594" cy="349594"/>
          </a:xfrm>
          <a:prstGeom prst="plus">
            <a:avLst>
              <a:gd name="adj" fmla="val 45819"/>
            </a:avLst>
          </a:prstGeom>
          <a:solidFill>
            <a:srgbClr val="FF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8"/>
          <p:cNvSpPr/>
          <p:nvPr/>
        </p:nvSpPr>
        <p:spPr>
          <a:xfrm rot="2700000">
            <a:off x="5323720" y="3243482"/>
            <a:ext cx="349594" cy="349594"/>
          </a:xfrm>
          <a:prstGeom prst="plus">
            <a:avLst>
              <a:gd name="adj" fmla="val 45819"/>
            </a:avLst>
          </a:prstGeom>
          <a:solidFill>
            <a:srgbClr val="FF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8"/>
          <p:cNvSpPr/>
          <p:nvPr/>
        </p:nvSpPr>
        <p:spPr>
          <a:xfrm rot="2700000">
            <a:off x="4334745" y="3243482"/>
            <a:ext cx="349594" cy="349594"/>
          </a:xfrm>
          <a:prstGeom prst="plus">
            <a:avLst>
              <a:gd name="adj" fmla="val 45819"/>
            </a:avLst>
          </a:prstGeom>
          <a:solidFill>
            <a:srgbClr val="FF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38"/>
          <p:cNvPicPr preferRelativeResize="0"/>
          <p:nvPr/>
        </p:nvPicPr>
        <p:blipFill rotWithShape="1">
          <a:blip r:embed="rId6">
            <a:alphaModFix/>
          </a:blip>
          <a:srcRect t="17716" r="60564" b="9103"/>
          <a:stretch/>
        </p:blipFill>
        <p:spPr>
          <a:xfrm>
            <a:off x="6336667" y="1505650"/>
            <a:ext cx="2761551" cy="283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8"/>
          <p:cNvPicPr preferRelativeResize="0"/>
          <p:nvPr/>
        </p:nvPicPr>
        <p:blipFill rotWithShape="1">
          <a:blip r:embed="rId4">
            <a:alphaModFix/>
          </a:blip>
          <a:srcRect l="4607" t="4969" r="4160" b="4508"/>
          <a:stretch/>
        </p:blipFill>
        <p:spPr>
          <a:xfrm>
            <a:off x="7394062" y="1579818"/>
            <a:ext cx="1641650" cy="15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8"/>
          <p:cNvSpPr/>
          <p:nvPr/>
        </p:nvSpPr>
        <p:spPr>
          <a:xfrm rot="2700000">
            <a:off x="8016320" y="2173132"/>
            <a:ext cx="349594" cy="349594"/>
          </a:xfrm>
          <a:prstGeom prst="plus">
            <a:avLst>
              <a:gd name="adj" fmla="val 45819"/>
            </a:avLst>
          </a:prstGeom>
          <a:solidFill>
            <a:srgbClr val="FF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>
            <a:spLocks noGrp="1"/>
          </p:cNvSpPr>
          <p:nvPr>
            <p:ph type="title"/>
          </p:nvPr>
        </p:nvSpPr>
        <p:spPr>
          <a:xfrm>
            <a:off x="311700" y="167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Exercise 1. Implement Bilinear Interpolation Filter</a:t>
            </a:r>
            <a:endParaRPr b="1"/>
          </a:p>
        </p:txBody>
      </p:sp>
      <p:sp>
        <p:nvSpPr>
          <p:cNvPr id="323" name="Google Shape;323;p39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8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 x 32 Bilinear Interpolation Filter by deconvolution with kernel size = 64, stride = 32</a:t>
            </a:r>
            <a:endParaRPr/>
          </a:p>
        </p:txBody>
      </p:sp>
      <p:sp>
        <p:nvSpPr>
          <p:cNvPr id="324" name="Google Shape;324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25" name="Google Shape;3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75" y="4193631"/>
            <a:ext cx="8832299" cy="36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9"/>
          <p:cNvPicPr preferRelativeResize="0"/>
          <p:nvPr/>
        </p:nvPicPr>
        <p:blipFill rotWithShape="1">
          <a:blip r:embed="rId4">
            <a:alphaModFix/>
          </a:blip>
          <a:srcRect l="4607" t="4969" r="4160" b="4508"/>
          <a:stretch/>
        </p:blipFill>
        <p:spPr>
          <a:xfrm>
            <a:off x="861462" y="1638093"/>
            <a:ext cx="1641650" cy="15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9"/>
          <p:cNvSpPr/>
          <p:nvPr/>
        </p:nvSpPr>
        <p:spPr>
          <a:xfrm>
            <a:off x="3118150" y="1656225"/>
            <a:ext cx="796500" cy="796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A*f(0,0)</a:t>
            </a:r>
            <a:endParaRPr i="1" baseline="30000"/>
          </a:p>
        </p:txBody>
      </p:sp>
      <p:sp>
        <p:nvSpPr>
          <p:cNvPr id="328" name="Google Shape;328;p39"/>
          <p:cNvSpPr/>
          <p:nvPr/>
        </p:nvSpPr>
        <p:spPr>
          <a:xfrm>
            <a:off x="3118150" y="2452725"/>
            <a:ext cx="796500" cy="796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C*f(0,0)</a:t>
            </a:r>
            <a:endParaRPr i="1" baseline="30000"/>
          </a:p>
        </p:txBody>
      </p:sp>
      <p:sp>
        <p:nvSpPr>
          <p:cNvPr id="329" name="Google Shape;329;p39"/>
          <p:cNvSpPr/>
          <p:nvPr/>
        </p:nvSpPr>
        <p:spPr>
          <a:xfrm>
            <a:off x="3914650" y="2452725"/>
            <a:ext cx="796500" cy="796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D*f(0,0)</a:t>
            </a:r>
            <a:endParaRPr i="1" baseline="30000"/>
          </a:p>
        </p:txBody>
      </p:sp>
      <p:sp>
        <p:nvSpPr>
          <p:cNvPr id="330" name="Google Shape;330;p39"/>
          <p:cNvSpPr/>
          <p:nvPr/>
        </p:nvSpPr>
        <p:spPr>
          <a:xfrm>
            <a:off x="3914650" y="1656225"/>
            <a:ext cx="796500" cy="796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B*f(0,0)</a:t>
            </a:r>
            <a:endParaRPr i="1" baseline="30000"/>
          </a:p>
        </p:txBody>
      </p:sp>
      <p:sp>
        <p:nvSpPr>
          <p:cNvPr id="331" name="Google Shape;331;p39"/>
          <p:cNvSpPr/>
          <p:nvPr/>
        </p:nvSpPr>
        <p:spPr>
          <a:xfrm>
            <a:off x="5689300" y="1651713"/>
            <a:ext cx="796500" cy="796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A*f(0,0)</a:t>
            </a:r>
            <a:endParaRPr i="1" baseline="30000"/>
          </a:p>
        </p:txBody>
      </p:sp>
      <p:sp>
        <p:nvSpPr>
          <p:cNvPr id="332" name="Google Shape;332;p39"/>
          <p:cNvSpPr/>
          <p:nvPr/>
        </p:nvSpPr>
        <p:spPr>
          <a:xfrm>
            <a:off x="5689300" y="2448213"/>
            <a:ext cx="796500" cy="796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C*f(0,0)</a:t>
            </a:r>
            <a:endParaRPr i="1" baseline="30000"/>
          </a:p>
        </p:txBody>
      </p:sp>
      <p:sp>
        <p:nvSpPr>
          <p:cNvPr id="333" name="Google Shape;333;p39"/>
          <p:cNvSpPr/>
          <p:nvPr/>
        </p:nvSpPr>
        <p:spPr>
          <a:xfrm>
            <a:off x="6485800" y="1651713"/>
            <a:ext cx="796500" cy="796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B*f(0,0)</a:t>
            </a:r>
            <a:endParaRPr i="1" baseline="30000"/>
          </a:p>
        </p:txBody>
      </p:sp>
      <p:sp>
        <p:nvSpPr>
          <p:cNvPr id="334" name="Google Shape;334;p39"/>
          <p:cNvSpPr/>
          <p:nvPr/>
        </p:nvSpPr>
        <p:spPr>
          <a:xfrm>
            <a:off x="6485800" y="2452725"/>
            <a:ext cx="796500" cy="796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</a:rPr>
              <a:t>D*f(0,0)</a:t>
            </a:r>
            <a:endParaRPr i="1" baseline="30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+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A*f(1,1)</a:t>
            </a:r>
            <a:endParaRPr i="1" baseline="30000"/>
          </a:p>
        </p:txBody>
      </p:sp>
      <p:sp>
        <p:nvSpPr>
          <p:cNvPr id="335" name="Google Shape;335;p39"/>
          <p:cNvSpPr/>
          <p:nvPr/>
        </p:nvSpPr>
        <p:spPr>
          <a:xfrm>
            <a:off x="6485800" y="3249225"/>
            <a:ext cx="796500" cy="79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C*f(1,1)</a:t>
            </a:r>
            <a:endParaRPr i="1" baseline="30000"/>
          </a:p>
        </p:txBody>
      </p:sp>
      <p:sp>
        <p:nvSpPr>
          <p:cNvPr id="336" name="Google Shape;336;p39"/>
          <p:cNvSpPr/>
          <p:nvPr/>
        </p:nvSpPr>
        <p:spPr>
          <a:xfrm>
            <a:off x="7282300" y="3249225"/>
            <a:ext cx="796500" cy="79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D*f(1,1)</a:t>
            </a:r>
            <a:endParaRPr i="1" baseline="30000"/>
          </a:p>
        </p:txBody>
      </p:sp>
      <p:sp>
        <p:nvSpPr>
          <p:cNvPr id="337" name="Google Shape;337;p39"/>
          <p:cNvSpPr/>
          <p:nvPr/>
        </p:nvSpPr>
        <p:spPr>
          <a:xfrm>
            <a:off x="7282300" y="2452725"/>
            <a:ext cx="796500" cy="79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C*f(1,1)</a:t>
            </a:r>
            <a:endParaRPr i="1" baseline="30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>
            <a:spLocks noGrp="1"/>
          </p:cNvSpPr>
          <p:nvPr>
            <p:ph type="title"/>
          </p:nvPr>
        </p:nvSpPr>
        <p:spPr>
          <a:xfrm>
            <a:off x="311700" y="167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Semantic Segmentation using CNN</a:t>
            </a:r>
            <a:endParaRPr b="1"/>
          </a:p>
        </p:txBody>
      </p:sp>
      <p:sp>
        <p:nvSpPr>
          <p:cNvPr id="343" name="Google Shape;343;p40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8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network with fully-connected layer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network with fully-convolutional layer</a:t>
            </a:r>
            <a:endParaRPr/>
          </a:p>
        </p:txBody>
      </p:sp>
      <p:sp>
        <p:nvSpPr>
          <p:cNvPr id="344" name="Google Shape;34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45" name="Google Shape;345;p40"/>
          <p:cNvPicPr preferRelativeResize="0"/>
          <p:nvPr/>
        </p:nvPicPr>
        <p:blipFill rotWithShape="1">
          <a:blip r:embed="rId3">
            <a:alphaModFix/>
          </a:blip>
          <a:srcRect l="20992"/>
          <a:stretch/>
        </p:blipFill>
        <p:spPr>
          <a:xfrm>
            <a:off x="1925833" y="1245967"/>
            <a:ext cx="6744455" cy="161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0" descr="http://falcon.postech.ac.kr/result/JPEGImages/2007_000129.jpg"/>
          <p:cNvPicPr preferRelativeResize="0"/>
          <p:nvPr/>
        </p:nvPicPr>
        <p:blipFill rotWithShape="1">
          <a:blip r:embed="rId4">
            <a:alphaModFix/>
          </a:blip>
          <a:srcRect l="277" t="69" r="436" b="129"/>
          <a:stretch/>
        </p:blipFill>
        <p:spPr>
          <a:xfrm>
            <a:off x="850428" y="1245863"/>
            <a:ext cx="990000" cy="9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0"/>
          <p:cNvSpPr txBox="1"/>
          <p:nvPr/>
        </p:nvSpPr>
        <p:spPr>
          <a:xfrm>
            <a:off x="393504" y="2218011"/>
            <a:ext cx="1903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query image</a:t>
            </a:r>
            <a:endParaRPr sz="1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0425" y="3006278"/>
            <a:ext cx="8070802" cy="2001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>
            <a:spLocks noGrp="1"/>
          </p:cNvSpPr>
          <p:nvPr>
            <p:ph type="title"/>
          </p:nvPr>
        </p:nvSpPr>
        <p:spPr>
          <a:xfrm>
            <a:off x="311700" y="167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How to Apply Classification Network?</a:t>
            </a:r>
            <a:endParaRPr b="1"/>
          </a:p>
        </p:txBody>
      </p:sp>
      <p:sp>
        <p:nvSpPr>
          <p:cNvPr id="354" name="Google Shape;354;p41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8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Exercise 2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Interpreting fully connected (fc) layers as convolution layers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fc layer is identical to a convolution layer with a large spatial filter that covers entire input field</a:t>
            </a:r>
            <a:endParaRPr/>
          </a:p>
        </p:txBody>
      </p:sp>
      <p:sp>
        <p:nvSpPr>
          <p:cNvPr id="355" name="Google Shape;35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56" name="Google Shape;35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2725" y="1862750"/>
            <a:ext cx="6638551" cy="30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>
            <a:spLocks noGrp="1"/>
          </p:cNvSpPr>
          <p:nvPr>
            <p:ph type="title"/>
          </p:nvPr>
        </p:nvSpPr>
        <p:spPr>
          <a:xfrm>
            <a:off x="311700" y="167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Semantic Segmentation Datasets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43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8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PASCAL VOC 2012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For image classification, object detection, image segmentation, action recognition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alibri"/>
              <a:buChar char="○"/>
            </a:pPr>
            <a:r>
              <a:rPr lang="en" sz="16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20 classes, 1464 training images and 1449 validation images</a:t>
            </a:r>
            <a:endParaRPr sz="1600"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Typically using the augmented dataset with 8498 additional training images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Several extension to PASCAL-Parts, PASCAL-Context, PASCAL-Scribble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" sz="16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http://host.robots.ox.ac.uk/pascal/VOC/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71" name="Google Shape;371;p43"/>
          <p:cNvPicPr preferRelativeResize="0"/>
          <p:nvPr/>
        </p:nvPicPr>
        <p:blipFill rotWithShape="1">
          <a:blip r:embed="rId4">
            <a:alphaModFix/>
          </a:blip>
          <a:srcRect l="4315" b="50980"/>
          <a:stretch/>
        </p:blipFill>
        <p:spPr>
          <a:xfrm>
            <a:off x="646063" y="2697425"/>
            <a:ext cx="7851874" cy="22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4"/>
          <p:cNvSpPr/>
          <p:nvPr/>
        </p:nvSpPr>
        <p:spPr>
          <a:xfrm>
            <a:off x="5766100" y="1481375"/>
            <a:ext cx="2706300" cy="2570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44"/>
          <p:cNvSpPr txBox="1">
            <a:spLocks noGrp="1"/>
          </p:cNvSpPr>
          <p:nvPr>
            <p:ph type="title"/>
          </p:nvPr>
        </p:nvSpPr>
        <p:spPr>
          <a:xfrm>
            <a:off x="311700" y="167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Learning FCN</a:t>
            </a:r>
            <a:endParaRPr b="1"/>
          </a:p>
        </p:txBody>
      </p:sp>
      <p:sp>
        <p:nvSpPr>
          <p:cNvPr id="378" name="Google Shape;37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79" name="Google Shape;379;p44"/>
          <p:cNvSpPr/>
          <p:nvPr/>
        </p:nvSpPr>
        <p:spPr>
          <a:xfrm>
            <a:off x="2551275" y="1821688"/>
            <a:ext cx="1627200" cy="46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Model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FCN</a:t>
            </a:r>
            <a:endParaRPr sz="1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44"/>
          <p:cNvSpPr/>
          <p:nvPr/>
        </p:nvSpPr>
        <p:spPr>
          <a:xfrm>
            <a:off x="2551275" y="2579788"/>
            <a:ext cx="1627200" cy="46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Learning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Adam</a:t>
            </a:r>
            <a:endParaRPr sz="1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4"/>
          <p:cNvSpPr/>
          <p:nvPr/>
        </p:nvSpPr>
        <p:spPr>
          <a:xfrm>
            <a:off x="2551213" y="3337900"/>
            <a:ext cx="1627200" cy="46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Model evaluation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Mean IU</a:t>
            </a:r>
            <a:endParaRPr sz="1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4"/>
          <p:cNvSpPr/>
          <p:nvPr/>
        </p:nvSpPr>
        <p:spPr>
          <a:xfrm>
            <a:off x="2551275" y="1063588"/>
            <a:ext cx="1627200" cy="46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Dataset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PASCAL VOC 2012</a:t>
            </a:r>
            <a:endParaRPr sz="1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44"/>
          <p:cNvSpPr/>
          <p:nvPr/>
        </p:nvSpPr>
        <p:spPr>
          <a:xfrm>
            <a:off x="3227925" y="1567588"/>
            <a:ext cx="273900" cy="216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4"/>
          <p:cNvSpPr/>
          <p:nvPr/>
        </p:nvSpPr>
        <p:spPr>
          <a:xfrm>
            <a:off x="423600" y="2579800"/>
            <a:ext cx="1772400" cy="46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(Real-world) problem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Recognize region of object</a:t>
            </a:r>
            <a:endParaRPr sz="1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44"/>
          <p:cNvSpPr/>
          <p:nvPr/>
        </p:nvSpPr>
        <p:spPr>
          <a:xfrm rot="5400000" flipH="1">
            <a:off x="3651537" y="2557950"/>
            <a:ext cx="1677300" cy="454800"/>
          </a:xfrm>
          <a:prstGeom prst="uturnArrow">
            <a:avLst>
              <a:gd name="adj1" fmla="val 24846"/>
              <a:gd name="adj2" fmla="val 25000"/>
              <a:gd name="adj3" fmla="val 41815"/>
              <a:gd name="adj4" fmla="val 43750"/>
              <a:gd name="adj5" fmla="val 100000"/>
            </a:avLst>
          </a:prstGeom>
          <a:solidFill>
            <a:srgbClr val="C9DAF8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4"/>
          <p:cNvSpPr/>
          <p:nvPr/>
        </p:nvSpPr>
        <p:spPr>
          <a:xfrm>
            <a:off x="2551275" y="4096000"/>
            <a:ext cx="1627200" cy="46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4"/>
          <p:cNvSpPr/>
          <p:nvPr/>
        </p:nvSpPr>
        <p:spPr>
          <a:xfrm>
            <a:off x="1314900" y="1171350"/>
            <a:ext cx="1125900" cy="1341600"/>
          </a:xfrm>
          <a:prstGeom prst="bentArrow">
            <a:avLst>
              <a:gd name="adj1" fmla="val 12781"/>
              <a:gd name="adj2" fmla="val 12473"/>
              <a:gd name="adj3" fmla="val 12178"/>
              <a:gd name="adj4" fmla="val 43750"/>
            </a:avLst>
          </a:prstGeom>
          <a:solidFill>
            <a:srgbClr val="C9DAF8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4"/>
          <p:cNvSpPr/>
          <p:nvPr/>
        </p:nvSpPr>
        <p:spPr>
          <a:xfrm>
            <a:off x="3227925" y="2325688"/>
            <a:ext cx="273900" cy="216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4"/>
          <p:cNvSpPr/>
          <p:nvPr/>
        </p:nvSpPr>
        <p:spPr>
          <a:xfrm>
            <a:off x="3227925" y="3083788"/>
            <a:ext cx="273900" cy="216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4"/>
          <p:cNvSpPr/>
          <p:nvPr/>
        </p:nvSpPr>
        <p:spPr>
          <a:xfrm>
            <a:off x="3227863" y="3841888"/>
            <a:ext cx="273900" cy="216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4"/>
          <p:cNvSpPr/>
          <p:nvPr/>
        </p:nvSpPr>
        <p:spPr>
          <a:xfrm rot="-5400000">
            <a:off x="1194100" y="3144225"/>
            <a:ext cx="1327800" cy="1206900"/>
          </a:xfrm>
          <a:prstGeom prst="bentArrow">
            <a:avLst>
              <a:gd name="adj1" fmla="val 10000"/>
              <a:gd name="adj2" fmla="val 12473"/>
              <a:gd name="adj3" fmla="val 12178"/>
              <a:gd name="adj4" fmla="val 43750"/>
            </a:avLst>
          </a:prstGeom>
          <a:solidFill>
            <a:srgbClr val="C9DAF8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4"/>
          <p:cNvSpPr/>
          <p:nvPr/>
        </p:nvSpPr>
        <p:spPr>
          <a:xfrm>
            <a:off x="6043075" y="1821688"/>
            <a:ext cx="1627200" cy="46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Get Batch data</a:t>
            </a:r>
            <a:endParaRPr sz="1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44"/>
          <p:cNvSpPr/>
          <p:nvPr/>
        </p:nvSpPr>
        <p:spPr>
          <a:xfrm>
            <a:off x="6043075" y="2579788"/>
            <a:ext cx="1627200" cy="46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Forward/Backward</a:t>
            </a:r>
            <a:endParaRPr sz="1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44"/>
          <p:cNvSpPr/>
          <p:nvPr/>
        </p:nvSpPr>
        <p:spPr>
          <a:xfrm>
            <a:off x="6043013" y="3337900"/>
            <a:ext cx="1627200" cy="46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Update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Model Parameter</a:t>
            </a:r>
            <a:endParaRPr sz="1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44"/>
          <p:cNvSpPr/>
          <p:nvPr/>
        </p:nvSpPr>
        <p:spPr>
          <a:xfrm rot="5400000" flipH="1">
            <a:off x="7143337" y="2557950"/>
            <a:ext cx="1677300" cy="454800"/>
          </a:xfrm>
          <a:prstGeom prst="uturnArrow">
            <a:avLst>
              <a:gd name="adj1" fmla="val 24846"/>
              <a:gd name="adj2" fmla="val 25000"/>
              <a:gd name="adj3" fmla="val 41815"/>
              <a:gd name="adj4" fmla="val 43750"/>
              <a:gd name="adj5" fmla="val 100000"/>
            </a:avLst>
          </a:prstGeom>
          <a:solidFill>
            <a:srgbClr val="FCE5CD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"/>
          <p:cNvSpPr/>
          <p:nvPr/>
        </p:nvSpPr>
        <p:spPr>
          <a:xfrm>
            <a:off x="6719725" y="2325688"/>
            <a:ext cx="273900" cy="216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CE5CD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4"/>
          <p:cNvSpPr/>
          <p:nvPr/>
        </p:nvSpPr>
        <p:spPr>
          <a:xfrm>
            <a:off x="6719725" y="3083788"/>
            <a:ext cx="273900" cy="216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CE5CD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4"/>
          <p:cNvSpPr txBox="1"/>
          <p:nvPr/>
        </p:nvSpPr>
        <p:spPr>
          <a:xfrm>
            <a:off x="5766100" y="1463025"/>
            <a:ext cx="2706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Calibri"/>
                <a:ea typeface="Calibri"/>
                <a:cs typeface="Calibri"/>
                <a:sym typeface="Calibri"/>
              </a:rPr>
              <a:t>1-step (iteration) of Learning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44"/>
          <p:cNvSpPr/>
          <p:nvPr/>
        </p:nvSpPr>
        <p:spPr>
          <a:xfrm>
            <a:off x="6043013" y="4419950"/>
            <a:ext cx="1627200" cy="46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Model evaluation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Mean IU</a:t>
            </a:r>
            <a:endParaRPr sz="1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44"/>
          <p:cNvSpPr/>
          <p:nvPr/>
        </p:nvSpPr>
        <p:spPr>
          <a:xfrm>
            <a:off x="6719713" y="4127838"/>
            <a:ext cx="273900" cy="216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4"/>
          <p:cNvSpPr/>
          <p:nvPr/>
        </p:nvSpPr>
        <p:spPr>
          <a:xfrm>
            <a:off x="6043075" y="647638"/>
            <a:ext cx="1627200" cy="46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Dataset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PASCAL VOC 2012</a:t>
            </a:r>
            <a:endParaRPr sz="1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44"/>
          <p:cNvSpPr/>
          <p:nvPr/>
        </p:nvSpPr>
        <p:spPr>
          <a:xfrm>
            <a:off x="6719725" y="1189450"/>
            <a:ext cx="273900" cy="216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311700" y="167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Loss</a:t>
            </a:r>
            <a:endParaRPr b="1"/>
          </a:p>
        </p:txBody>
      </p:sp>
      <p:sp>
        <p:nvSpPr>
          <p:cNvPr id="408" name="Google Shape;408;p45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8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Pixel-wise classification loss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Cross-Entropy loss per pixel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914400" lvl="1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Aggregation over all pixels in the output segmentation map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Pixel-wise classification loss with ignore label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Aggregation over all pixels in the output segmentation without ignored pixels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409" name="Google Shape;409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410" name="Google Shape;410;p45" descr="\mathcal{L} = \sum\limits_i \mathcal{L}_i 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1158" y="2651998"/>
            <a:ext cx="99053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5" descr="\mathcal{L}_i = H(\mathbf{y}, \hat{\mathbf{y}}) = \sum\limits_j -y_j \log \hat{y}_j = - \log p (\hat{y}_j | \mathbf{x}, \pmb{\theta})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4254" y="1727404"/>
            <a:ext cx="4390124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5" descr="\mathcal{L} = \sum\limits_i m_i \mathcal{L}_i 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1158" y="3935162"/>
            <a:ext cx="1265480" cy="4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311700" y="167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Contents</a:t>
            </a:r>
            <a:endParaRPr b="1"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8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Preliminaries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Development Pipeline for Learning-based Approaches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Tasks in visual recognition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Practice - Implement Fully Convolutional Network with PASCAL VOC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Environment setting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Exercise 1. Implement bilinear interpolation with deconvolution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Exercise 2. Classification network into fully-convolutional network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Exercise 3. Optimization procedure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Exercise 4. Construct confusion matrix and compute meanIU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>
            <a:spLocks noGrp="1"/>
          </p:cNvSpPr>
          <p:nvPr>
            <p:ph type="title"/>
          </p:nvPr>
        </p:nvSpPr>
        <p:spPr>
          <a:xfrm>
            <a:off x="311700" y="167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Development Pipeline for Learning-based Approaches</a:t>
            </a:r>
            <a:endParaRPr b="1"/>
          </a:p>
        </p:txBody>
      </p:sp>
      <p:sp>
        <p:nvSpPr>
          <p:cNvPr id="116" name="Google Shape;116;p27"/>
          <p:cNvSpPr txBox="1">
            <a:spLocks noGrp="1"/>
          </p:cNvSpPr>
          <p:nvPr>
            <p:ph type="sldNum" idx="12"/>
          </p:nvPr>
        </p:nvSpPr>
        <p:spPr>
          <a:xfrm>
            <a:off x="7238808" y="44883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17" name="Google Shape;117;p27"/>
          <p:cNvSpPr/>
          <p:nvPr/>
        </p:nvSpPr>
        <p:spPr>
          <a:xfrm>
            <a:off x="2551275" y="1821688"/>
            <a:ext cx="1627200" cy="46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Model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(Tutorial 1 &amp; 2)</a:t>
            </a:r>
            <a:endParaRPr sz="1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7"/>
          <p:cNvSpPr/>
          <p:nvPr/>
        </p:nvSpPr>
        <p:spPr>
          <a:xfrm>
            <a:off x="2551275" y="2579788"/>
            <a:ext cx="1627200" cy="46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Learning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7"/>
          <p:cNvSpPr/>
          <p:nvPr/>
        </p:nvSpPr>
        <p:spPr>
          <a:xfrm>
            <a:off x="2551213" y="3337900"/>
            <a:ext cx="1627200" cy="46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Model evaluation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7"/>
          <p:cNvSpPr/>
          <p:nvPr/>
        </p:nvSpPr>
        <p:spPr>
          <a:xfrm>
            <a:off x="2551275" y="1063588"/>
            <a:ext cx="1627200" cy="46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Dataset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7"/>
          <p:cNvSpPr/>
          <p:nvPr/>
        </p:nvSpPr>
        <p:spPr>
          <a:xfrm>
            <a:off x="3227925" y="1567588"/>
            <a:ext cx="273900" cy="216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7"/>
          <p:cNvSpPr/>
          <p:nvPr/>
        </p:nvSpPr>
        <p:spPr>
          <a:xfrm>
            <a:off x="423600" y="2579800"/>
            <a:ext cx="1772400" cy="46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(Real-world) problem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7"/>
          <p:cNvSpPr/>
          <p:nvPr/>
        </p:nvSpPr>
        <p:spPr>
          <a:xfrm rot="5400000" flipH="1">
            <a:off x="3651537" y="2557950"/>
            <a:ext cx="1677300" cy="454800"/>
          </a:xfrm>
          <a:prstGeom prst="uturnArrow">
            <a:avLst>
              <a:gd name="adj1" fmla="val 24846"/>
              <a:gd name="adj2" fmla="val 25000"/>
              <a:gd name="adj3" fmla="val 41815"/>
              <a:gd name="adj4" fmla="val 43750"/>
              <a:gd name="adj5" fmla="val 100000"/>
            </a:avLst>
          </a:prstGeom>
          <a:solidFill>
            <a:srgbClr val="C9DAF8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7"/>
          <p:cNvSpPr/>
          <p:nvPr/>
        </p:nvSpPr>
        <p:spPr>
          <a:xfrm>
            <a:off x="2551275" y="4096000"/>
            <a:ext cx="1627200" cy="46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7"/>
          <p:cNvSpPr/>
          <p:nvPr/>
        </p:nvSpPr>
        <p:spPr>
          <a:xfrm>
            <a:off x="1314900" y="1171350"/>
            <a:ext cx="1125900" cy="1341600"/>
          </a:xfrm>
          <a:prstGeom prst="bentArrow">
            <a:avLst>
              <a:gd name="adj1" fmla="val 12781"/>
              <a:gd name="adj2" fmla="val 12473"/>
              <a:gd name="adj3" fmla="val 12178"/>
              <a:gd name="adj4" fmla="val 43750"/>
            </a:avLst>
          </a:prstGeom>
          <a:solidFill>
            <a:srgbClr val="C9DAF8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7"/>
          <p:cNvSpPr/>
          <p:nvPr/>
        </p:nvSpPr>
        <p:spPr>
          <a:xfrm>
            <a:off x="3227925" y="2325688"/>
            <a:ext cx="273900" cy="216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7"/>
          <p:cNvSpPr/>
          <p:nvPr/>
        </p:nvSpPr>
        <p:spPr>
          <a:xfrm>
            <a:off x="3227925" y="3083788"/>
            <a:ext cx="273900" cy="216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7"/>
          <p:cNvSpPr/>
          <p:nvPr/>
        </p:nvSpPr>
        <p:spPr>
          <a:xfrm>
            <a:off x="3227863" y="3841888"/>
            <a:ext cx="273900" cy="216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7"/>
          <p:cNvSpPr/>
          <p:nvPr/>
        </p:nvSpPr>
        <p:spPr>
          <a:xfrm rot="-5400000">
            <a:off x="1194100" y="3144225"/>
            <a:ext cx="1327800" cy="1206900"/>
          </a:xfrm>
          <a:prstGeom prst="bentArrow">
            <a:avLst>
              <a:gd name="adj1" fmla="val 10000"/>
              <a:gd name="adj2" fmla="val 12473"/>
              <a:gd name="adj3" fmla="val 12178"/>
              <a:gd name="adj4" fmla="val 43750"/>
            </a:avLst>
          </a:prstGeom>
          <a:solidFill>
            <a:srgbClr val="C9DAF8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675" y="1063600"/>
            <a:ext cx="3378025" cy="152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4676" y="2767150"/>
            <a:ext cx="3378024" cy="1795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37" name="Google Shape;137;p28"/>
          <p:cNvSpPr/>
          <p:nvPr/>
        </p:nvSpPr>
        <p:spPr>
          <a:xfrm>
            <a:off x="0" y="0"/>
            <a:ext cx="4572000" cy="2251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8"/>
          <p:cNvSpPr/>
          <p:nvPr/>
        </p:nvSpPr>
        <p:spPr>
          <a:xfrm>
            <a:off x="6819097" y="2251424"/>
            <a:ext cx="2325000" cy="28920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8"/>
          <p:cNvSpPr/>
          <p:nvPr/>
        </p:nvSpPr>
        <p:spPr>
          <a:xfrm>
            <a:off x="4537694" y="2251424"/>
            <a:ext cx="2325000" cy="2892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8"/>
          <p:cNvSpPr/>
          <p:nvPr/>
        </p:nvSpPr>
        <p:spPr>
          <a:xfrm>
            <a:off x="0" y="2251400"/>
            <a:ext cx="4581300" cy="28920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" name="Google Shape;1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034" y="2401825"/>
            <a:ext cx="2017004" cy="15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614" y="2395733"/>
            <a:ext cx="2024025" cy="157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075" y="182150"/>
            <a:ext cx="2024025" cy="15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4675" y="2399788"/>
            <a:ext cx="2024025" cy="1567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6603" y="2401825"/>
            <a:ext cx="2019108" cy="15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4811200" y="445025"/>
            <a:ext cx="432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Tasks in visual recognition</a:t>
            </a:r>
            <a:endParaRPr b="1"/>
          </a:p>
        </p:txBody>
      </p:sp>
      <p:sp>
        <p:nvSpPr>
          <p:cNvPr id="147" name="Google Shape;147;p28"/>
          <p:cNvSpPr txBox="1"/>
          <p:nvPr/>
        </p:nvSpPr>
        <p:spPr>
          <a:xfrm>
            <a:off x="4688138" y="3967600"/>
            <a:ext cx="20241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semantic segmentation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239625" y="3968975"/>
            <a:ext cx="19971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object detection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2236725" y="3968975"/>
            <a:ext cx="24156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instance segmentation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6934675" y="3968975"/>
            <a:ext cx="20241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panoptic segmentation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232638" y="1748225"/>
            <a:ext cx="20169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input image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168600" y="4360150"/>
            <a:ext cx="424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discover the region and class of single object, instance </a:t>
            </a:r>
            <a:endParaRPr sz="1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4581300" y="4334075"/>
            <a:ext cx="22377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Each pixel is classified into</a:t>
            </a:r>
            <a:endParaRPr sz="1200"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predefined scene or object class</a:t>
            </a:r>
            <a:endParaRPr sz="1200"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8"/>
          <p:cNvSpPr txBox="1"/>
          <p:nvPr/>
        </p:nvSpPr>
        <p:spPr>
          <a:xfrm>
            <a:off x="6862750" y="4360150"/>
            <a:ext cx="22377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Each pixel is classified into</a:t>
            </a:r>
            <a:endParaRPr sz="1200" b="1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object index/class, scene class</a:t>
            </a:r>
            <a:endParaRPr sz="1200" b="1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8"/>
          <p:cNvSpPr txBox="1"/>
          <p:nvPr/>
        </p:nvSpPr>
        <p:spPr>
          <a:xfrm>
            <a:off x="2447688" y="1748225"/>
            <a:ext cx="20169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image classification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8"/>
          <p:cNvSpPr txBox="1"/>
          <p:nvPr/>
        </p:nvSpPr>
        <p:spPr>
          <a:xfrm>
            <a:off x="-10250" y="4951500"/>
            <a:ext cx="91440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images are captured from the slide (</a:t>
            </a:r>
            <a:r>
              <a:rPr lang="en" sz="800" u="sng">
                <a:latin typeface="Calibri"/>
                <a:ea typeface="Calibri"/>
                <a:cs typeface="Calibri"/>
                <a:sym typeface="Calibri"/>
                <a:hlinkClick r:id="rId8"/>
              </a:rPr>
              <a:t>http://presentations.cocodataset.org/COCO17-Invited-PanopticAlexKirillov.pdf</a:t>
            </a: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) presented at ICCV17 COCO workshop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2712947" y="706163"/>
            <a:ext cx="13929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boat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human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>
            <a:spLocks noGrp="1"/>
          </p:cNvSpPr>
          <p:nvPr>
            <p:ph type="title"/>
          </p:nvPr>
        </p:nvSpPr>
        <p:spPr>
          <a:xfrm>
            <a:off x="311700" y="167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Semantic Segmentation</a:t>
            </a:r>
            <a:endParaRPr b="1"/>
          </a:p>
        </p:txBody>
      </p:sp>
      <p:sp>
        <p:nvSpPr>
          <p:cNvPr id="163" name="Google Shape;163;p29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8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301" y="972150"/>
            <a:ext cx="6867399" cy="4028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29"/>
          <p:cNvGrpSpPr/>
          <p:nvPr/>
        </p:nvGrpSpPr>
        <p:grpSpPr>
          <a:xfrm>
            <a:off x="5460161" y="610292"/>
            <a:ext cx="2814628" cy="298650"/>
            <a:chOff x="5717811" y="1735976"/>
            <a:chExt cx="2814628" cy="298650"/>
          </a:xfrm>
        </p:grpSpPr>
        <p:pic>
          <p:nvPicPr>
            <p:cNvPr id="167" name="Google Shape;167;p29"/>
            <p:cNvPicPr preferRelativeResize="0"/>
            <p:nvPr/>
          </p:nvPicPr>
          <p:blipFill rotWithShape="1">
            <a:blip r:embed="rId4">
              <a:alphaModFix/>
            </a:blip>
            <a:srcRect b="51973"/>
            <a:stretch/>
          </p:blipFill>
          <p:spPr>
            <a:xfrm>
              <a:off x="6653915" y="1735976"/>
              <a:ext cx="1878524" cy="2852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9"/>
            <p:cNvPicPr preferRelativeResize="0"/>
            <p:nvPr/>
          </p:nvPicPr>
          <p:blipFill rotWithShape="1">
            <a:blip r:embed="rId5">
              <a:alphaModFix/>
            </a:blip>
            <a:srcRect t="50399"/>
            <a:stretch/>
          </p:blipFill>
          <p:spPr>
            <a:xfrm>
              <a:off x="5717811" y="1740047"/>
              <a:ext cx="1878524" cy="2945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311700" y="167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Pixel-wise Classification</a:t>
            </a:r>
            <a:endParaRPr b="1"/>
          </a:p>
        </p:txBody>
      </p:sp>
      <p:sp>
        <p:nvSpPr>
          <p:cNvPr id="174" name="Google Shape;174;p30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8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638" y="847682"/>
            <a:ext cx="8254421" cy="4176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311700" y="167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Fully Convolutional Networks</a:t>
            </a:r>
            <a:endParaRPr b="1"/>
          </a:p>
        </p:txBody>
      </p:sp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8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/>
              <a:t>Contributions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Implement bilinear interpolation by deconvolution, which enables </a:t>
            </a:r>
            <a:r>
              <a:rPr lang="en" b="1">
                <a:solidFill>
                  <a:srgbClr val="0000FF"/>
                </a:solidFill>
              </a:rPr>
              <a:t>end-to-end learning</a:t>
            </a:r>
            <a:r>
              <a:rPr lang="en"/>
              <a:t> that allows back-propagation through an entire network.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Brief introduction of </a:t>
            </a:r>
            <a:r>
              <a:rPr lang="en" b="1">
                <a:solidFill>
                  <a:srgbClr val="0000FF"/>
                </a:solidFill>
              </a:rPr>
              <a:t>multi-scale architecture</a:t>
            </a:r>
            <a:r>
              <a:rPr lang="en"/>
              <a:t> is important for semantic segmentation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Provide the simplest baseline for </a:t>
            </a:r>
            <a:r>
              <a:rPr lang="en" b="1">
                <a:solidFill>
                  <a:srgbClr val="0000FF"/>
                </a:solidFill>
              </a:rPr>
              <a:t>a task that predicts 2-D data</a:t>
            </a:r>
            <a:r>
              <a:rPr lang="en"/>
              <a:t>, such as segmentation, image generation, depth prediction.</a:t>
            </a:r>
            <a:endParaRPr/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Proof-of-concept idea can be implemented by FCN efficiently</a:t>
            </a:r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" name="Google Shape;195;p33"/>
          <p:cNvGraphicFramePr/>
          <p:nvPr/>
        </p:nvGraphicFramePr>
        <p:xfrm>
          <a:off x="4282313" y="1202038"/>
          <a:ext cx="3619500" cy="3487575"/>
        </p:xfrm>
        <a:graphic>
          <a:graphicData uri="http://schemas.openxmlformats.org/drawingml/2006/table">
            <a:tbl>
              <a:tblPr>
                <a:noFill/>
                <a:tableStyleId>{AA5A4A2A-0D6D-4D25-A1C7-23FE73CD9432}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62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2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6" name="Google Shape;196;p33"/>
          <p:cNvSpPr txBox="1">
            <a:spLocks noGrp="1"/>
          </p:cNvSpPr>
          <p:nvPr>
            <p:ph type="title"/>
          </p:nvPr>
        </p:nvSpPr>
        <p:spPr>
          <a:xfrm>
            <a:off x="311700" y="167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Bilinear Interpolation</a:t>
            </a:r>
            <a:endParaRPr b="1"/>
          </a:p>
        </p:txBody>
      </p:sp>
      <p:sp>
        <p:nvSpPr>
          <p:cNvPr id="197" name="Google Shape;197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98" name="Google Shape;198;p33"/>
          <p:cNvSpPr/>
          <p:nvPr/>
        </p:nvSpPr>
        <p:spPr>
          <a:xfrm>
            <a:off x="4152352" y="1092191"/>
            <a:ext cx="269400" cy="2805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3"/>
          <p:cNvSpPr/>
          <p:nvPr/>
        </p:nvSpPr>
        <p:spPr>
          <a:xfrm>
            <a:off x="5361736" y="1080971"/>
            <a:ext cx="269400" cy="2805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3"/>
          <p:cNvSpPr/>
          <p:nvPr/>
        </p:nvSpPr>
        <p:spPr>
          <a:xfrm>
            <a:off x="6562238" y="1069752"/>
            <a:ext cx="269400" cy="2805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3"/>
          <p:cNvSpPr/>
          <p:nvPr/>
        </p:nvSpPr>
        <p:spPr>
          <a:xfrm>
            <a:off x="4152364" y="2259691"/>
            <a:ext cx="269400" cy="2805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3"/>
          <p:cNvSpPr/>
          <p:nvPr/>
        </p:nvSpPr>
        <p:spPr>
          <a:xfrm>
            <a:off x="5361748" y="2248471"/>
            <a:ext cx="269400" cy="2805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3"/>
          <p:cNvSpPr/>
          <p:nvPr/>
        </p:nvSpPr>
        <p:spPr>
          <a:xfrm>
            <a:off x="6562250" y="2237252"/>
            <a:ext cx="269400" cy="2805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3"/>
          <p:cNvSpPr/>
          <p:nvPr/>
        </p:nvSpPr>
        <p:spPr>
          <a:xfrm>
            <a:off x="4152364" y="3373430"/>
            <a:ext cx="269400" cy="2805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3"/>
          <p:cNvSpPr/>
          <p:nvPr/>
        </p:nvSpPr>
        <p:spPr>
          <a:xfrm>
            <a:off x="5350529" y="3393532"/>
            <a:ext cx="269400" cy="2805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3"/>
          <p:cNvSpPr/>
          <p:nvPr/>
        </p:nvSpPr>
        <p:spPr>
          <a:xfrm>
            <a:off x="6562250" y="3382313"/>
            <a:ext cx="269400" cy="2805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3"/>
          <p:cNvSpPr/>
          <p:nvPr/>
        </p:nvSpPr>
        <p:spPr>
          <a:xfrm>
            <a:off x="7770218" y="1069752"/>
            <a:ext cx="269400" cy="2805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3"/>
          <p:cNvSpPr/>
          <p:nvPr/>
        </p:nvSpPr>
        <p:spPr>
          <a:xfrm>
            <a:off x="7770230" y="2237252"/>
            <a:ext cx="269400" cy="2805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3"/>
          <p:cNvSpPr/>
          <p:nvPr/>
        </p:nvSpPr>
        <p:spPr>
          <a:xfrm>
            <a:off x="7770230" y="3382313"/>
            <a:ext cx="269400" cy="2805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3"/>
          <p:cNvSpPr/>
          <p:nvPr/>
        </p:nvSpPr>
        <p:spPr>
          <a:xfrm>
            <a:off x="4152364" y="4516430"/>
            <a:ext cx="269400" cy="2805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3"/>
          <p:cNvSpPr/>
          <p:nvPr/>
        </p:nvSpPr>
        <p:spPr>
          <a:xfrm>
            <a:off x="5350529" y="4536532"/>
            <a:ext cx="269400" cy="2805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3"/>
          <p:cNvSpPr/>
          <p:nvPr/>
        </p:nvSpPr>
        <p:spPr>
          <a:xfrm>
            <a:off x="6562250" y="4525313"/>
            <a:ext cx="269400" cy="2805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3"/>
          <p:cNvSpPr/>
          <p:nvPr/>
        </p:nvSpPr>
        <p:spPr>
          <a:xfrm>
            <a:off x="7770230" y="4525313"/>
            <a:ext cx="269400" cy="2805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3"/>
          <p:cNvSpPr/>
          <p:nvPr/>
        </p:nvSpPr>
        <p:spPr>
          <a:xfrm>
            <a:off x="4870889" y="1746393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5" name="Google Shape;215;p33"/>
          <p:cNvCxnSpPr>
            <a:stCxn id="198" idx="5"/>
            <a:endCxn id="214" idx="1"/>
          </p:cNvCxnSpPr>
          <p:nvPr/>
        </p:nvCxnSpPr>
        <p:spPr>
          <a:xfrm>
            <a:off x="4382299" y="1331613"/>
            <a:ext cx="528000" cy="456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3"/>
          <p:cNvCxnSpPr>
            <a:stCxn id="201" idx="7"/>
            <a:endCxn id="214" idx="3"/>
          </p:cNvCxnSpPr>
          <p:nvPr/>
        </p:nvCxnSpPr>
        <p:spPr>
          <a:xfrm rot="10800000" flipH="1">
            <a:off x="4382312" y="1985769"/>
            <a:ext cx="528000" cy="315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33"/>
          <p:cNvCxnSpPr>
            <a:stCxn id="202" idx="1"/>
            <a:endCxn id="214" idx="5"/>
          </p:cNvCxnSpPr>
          <p:nvPr/>
        </p:nvCxnSpPr>
        <p:spPr>
          <a:xfrm rot="10800000">
            <a:off x="5100901" y="1985950"/>
            <a:ext cx="300300" cy="303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33"/>
          <p:cNvCxnSpPr>
            <a:stCxn id="199" idx="3"/>
            <a:endCxn id="214" idx="7"/>
          </p:cNvCxnSpPr>
          <p:nvPr/>
        </p:nvCxnSpPr>
        <p:spPr>
          <a:xfrm flipH="1">
            <a:off x="5100888" y="1320393"/>
            <a:ext cx="300300" cy="467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793" y="1318884"/>
            <a:ext cx="2323581" cy="3253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88" y="739841"/>
            <a:ext cx="3531000" cy="4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>
            <a:spLocks noGrp="1"/>
          </p:cNvSpPr>
          <p:nvPr>
            <p:ph type="title"/>
          </p:nvPr>
        </p:nvSpPr>
        <p:spPr>
          <a:xfrm>
            <a:off x="311700" y="167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Bilinear Interpolation</a:t>
            </a:r>
            <a:endParaRPr b="1"/>
          </a:p>
        </p:txBody>
      </p:sp>
      <p:sp>
        <p:nvSpPr>
          <p:cNvPr id="226" name="Google Shape;22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aphicFrame>
        <p:nvGraphicFramePr>
          <p:cNvPr id="227" name="Google Shape;227;p34"/>
          <p:cNvGraphicFramePr/>
          <p:nvPr/>
        </p:nvGraphicFramePr>
        <p:xfrm>
          <a:off x="4282375" y="1202000"/>
          <a:ext cx="3619500" cy="3487625"/>
        </p:xfrm>
        <a:graphic>
          <a:graphicData uri="http://schemas.openxmlformats.org/drawingml/2006/table">
            <a:tbl>
              <a:tblPr>
                <a:noFill/>
                <a:tableStyleId>{AA5A4A2A-0D6D-4D25-A1C7-23FE73CD9432}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7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7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8" name="Google Shape;228;p34"/>
          <p:cNvSpPr/>
          <p:nvPr/>
        </p:nvSpPr>
        <p:spPr>
          <a:xfrm>
            <a:off x="4152352" y="1092191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4"/>
          <p:cNvSpPr/>
          <p:nvPr/>
        </p:nvSpPr>
        <p:spPr>
          <a:xfrm>
            <a:off x="4882096" y="1080971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4"/>
          <p:cNvSpPr/>
          <p:nvPr/>
        </p:nvSpPr>
        <p:spPr>
          <a:xfrm>
            <a:off x="4882088" y="4547727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4"/>
          <p:cNvSpPr/>
          <p:nvPr/>
        </p:nvSpPr>
        <p:spPr>
          <a:xfrm>
            <a:off x="4152364" y="1759950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4"/>
          <p:cNvSpPr/>
          <p:nvPr/>
        </p:nvSpPr>
        <p:spPr>
          <a:xfrm>
            <a:off x="4870889" y="1746393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4"/>
          <p:cNvSpPr/>
          <p:nvPr/>
        </p:nvSpPr>
        <p:spPr>
          <a:xfrm>
            <a:off x="4874630" y="2454632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4"/>
          <p:cNvSpPr/>
          <p:nvPr/>
        </p:nvSpPr>
        <p:spPr>
          <a:xfrm>
            <a:off x="4152364" y="2447811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4"/>
          <p:cNvSpPr/>
          <p:nvPr/>
        </p:nvSpPr>
        <p:spPr>
          <a:xfrm>
            <a:off x="4870889" y="3153713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4"/>
          <p:cNvSpPr/>
          <p:nvPr/>
        </p:nvSpPr>
        <p:spPr>
          <a:xfrm>
            <a:off x="4874630" y="3850732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4"/>
          <p:cNvSpPr/>
          <p:nvPr/>
        </p:nvSpPr>
        <p:spPr>
          <a:xfrm>
            <a:off x="7770218" y="1069752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4"/>
          <p:cNvSpPr/>
          <p:nvPr/>
        </p:nvSpPr>
        <p:spPr>
          <a:xfrm>
            <a:off x="7770230" y="1757613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4"/>
          <p:cNvSpPr/>
          <p:nvPr/>
        </p:nvSpPr>
        <p:spPr>
          <a:xfrm>
            <a:off x="7770230" y="2456693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4"/>
          <p:cNvSpPr/>
          <p:nvPr/>
        </p:nvSpPr>
        <p:spPr>
          <a:xfrm>
            <a:off x="4152364" y="3156050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4"/>
          <p:cNvSpPr/>
          <p:nvPr/>
        </p:nvSpPr>
        <p:spPr>
          <a:xfrm>
            <a:off x="4142548" y="3850732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4"/>
          <p:cNvSpPr/>
          <p:nvPr/>
        </p:nvSpPr>
        <p:spPr>
          <a:xfrm>
            <a:off x="4146289" y="4525313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4"/>
          <p:cNvSpPr/>
          <p:nvPr/>
        </p:nvSpPr>
        <p:spPr>
          <a:xfrm>
            <a:off x="7770230" y="4525313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4"/>
          <p:cNvSpPr/>
          <p:nvPr/>
        </p:nvSpPr>
        <p:spPr>
          <a:xfrm>
            <a:off x="7770230" y="3153713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4"/>
          <p:cNvSpPr/>
          <p:nvPr/>
        </p:nvSpPr>
        <p:spPr>
          <a:xfrm>
            <a:off x="7770230" y="3850732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4"/>
          <p:cNvSpPr/>
          <p:nvPr/>
        </p:nvSpPr>
        <p:spPr>
          <a:xfrm>
            <a:off x="7039539" y="1069752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4"/>
          <p:cNvSpPr/>
          <p:nvPr/>
        </p:nvSpPr>
        <p:spPr>
          <a:xfrm>
            <a:off x="7039552" y="1757613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4"/>
          <p:cNvSpPr/>
          <p:nvPr/>
        </p:nvSpPr>
        <p:spPr>
          <a:xfrm>
            <a:off x="7039552" y="2456693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4"/>
          <p:cNvSpPr/>
          <p:nvPr/>
        </p:nvSpPr>
        <p:spPr>
          <a:xfrm>
            <a:off x="7039552" y="4525313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4"/>
          <p:cNvSpPr/>
          <p:nvPr/>
        </p:nvSpPr>
        <p:spPr>
          <a:xfrm>
            <a:off x="7039552" y="3153713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4"/>
          <p:cNvSpPr/>
          <p:nvPr/>
        </p:nvSpPr>
        <p:spPr>
          <a:xfrm>
            <a:off x="7039552" y="3850732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4"/>
          <p:cNvSpPr/>
          <p:nvPr/>
        </p:nvSpPr>
        <p:spPr>
          <a:xfrm>
            <a:off x="6322418" y="1069752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4"/>
          <p:cNvSpPr/>
          <p:nvPr/>
        </p:nvSpPr>
        <p:spPr>
          <a:xfrm>
            <a:off x="6322430" y="1757613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4"/>
          <p:cNvSpPr/>
          <p:nvPr/>
        </p:nvSpPr>
        <p:spPr>
          <a:xfrm>
            <a:off x="6322430" y="2456693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4"/>
          <p:cNvSpPr/>
          <p:nvPr/>
        </p:nvSpPr>
        <p:spPr>
          <a:xfrm>
            <a:off x="6322430" y="4525313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4"/>
          <p:cNvSpPr/>
          <p:nvPr/>
        </p:nvSpPr>
        <p:spPr>
          <a:xfrm>
            <a:off x="6322430" y="3153713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4"/>
          <p:cNvSpPr/>
          <p:nvPr/>
        </p:nvSpPr>
        <p:spPr>
          <a:xfrm>
            <a:off x="6322430" y="3850732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4"/>
          <p:cNvSpPr/>
          <p:nvPr/>
        </p:nvSpPr>
        <p:spPr>
          <a:xfrm>
            <a:off x="5591739" y="1069752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4"/>
          <p:cNvSpPr/>
          <p:nvPr/>
        </p:nvSpPr>
        <p:spPr>
          <a:xfrm>
            <a:off x="5591752" y="1757613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4"/>
          <p:cNvSpPr/>
          <p:nvPr/>
        </p:nvSpPr>
        <p:spPr>
          <a:xfrm>
            <a:off x="5591752" y="2456693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4"/>
          <p:cNvSpPr/>
          <p:nvPr/>
        </p:nvSpPr>
        <p:spPr>
          <a:xfrm>
            <a:off x="5591752" y="4525313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4"/>
          <p:cNvSpPr/>
          <p:nvPr/>
        </p:nvSpPr>
        <p:spPr>
          <a:xfrm>
            <a:off x="5591752" y="3153713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4"/>
          <p:cNvSpPr/>
          <p:nvPr/>
        </p:nvSpPr>
        <p:spPr>
          <a:xfrm>
            <a:off x="5591752" y="3850732"/>
            <a:ext cx="269400" cy="280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4" name="Google Shape;2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793" y="1318884"/>
            <a:ext cx="2323581" cy="3253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648</Words>
  <Application>Microsoft Office PowerPoint</Application>
  <PresentationFormat>화면 슬라이드 쇼(16:9)</PresentationFormat>
  <Paragraphs>147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Arial</vt:lpstr>
      <vt:lpstr>Calibri</vt:lpstr>
      <vt:lpstr>Simple Light</vt:lpstr>
      <vt:lpstr>Simple Light</vt:lpstr>
      <vt:lpstr>Fully Convolutional Networks</vt:lpstr>
      <vt:lpstr>Contents</vt:lpstr>
      <vt:lpstr>Development Pipeline for Learning-based Approaches</vt:lpstr>
      <vt:lpstr>Tasks in visual recognition</vt:lpstr>
      <vt:lpstr>Semantic Segmentation</vt:lpstr>
      <vt:lpstr>Pixel-wise Classification</vt:lpstr>
      <vt:lpstr>Fully Convolutional Networks</vt:lpstr>
      <vt:lpstr>Bilinear Interpolation</vt:lpstr>
      <vt:lpstr>Bilinear Interpolation</vt:lpstr>
      <vt:lpstr>Convolution</vt:lpstr>
      <vt:lpstr>Deconvolution</vt:lpstr>
      <vt:lpstr>Bilinear Interpolation Filter</vt:lpstr>
      <vt:lpstr>Bilinear Interpolation Filter &amp; Deconvolution</vt:lpstr>
      <vt:lpstr>Exercise 1. Implement Bilinear Interpolation Filter</vt:lpstr>
      <vt:lpstr>Semantic Segmentation using CNN</vt:lpstr>
      <vt:lpstr>How to Apply Classification Network?</vt:lpstr>
      <vt:lpstr>Semantic Segmentation Datasets</vt:lpstr>
      <vt:lpstr>Learning FCN</vt:lpstr>
      <vt:lpstr>Loss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Fully Convolutional Networks</dc:title>
  <cp:lastModifiedBy>May be</cp:lastModifiedBy>
  <cp:revision>3</cp:revision>
  <dcterms:modified xsi:type="dcterms:W3CDTF">2019-05-29T17:20:17Z</dcterms:modified>
</cp:coreProperties>
</file>